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3" r:id="rId4"/>
    <p:sldId id="268" r:id="rId5"/>
    <p:sldId id="269" r:id="rId6"/>
    <p:sldId id="284" r:id="rId7"/>
    <p:sldId id="275" r:id="rId8"/>
    <p:sldId id="285" r:id="rId9"/>
    <p:sldId id="276" r:id="rId10"/>
    <p:sldId id="277" r:id="rId11"/>
    <p:sldId id="281" r:id="rId12"/>
    <p:sldId id="287" r:id="rId13"/>
    <p:sldId id="288" r:id="rId14"/>
    <p:sldId id="290" r:id="rId15"/>
    <p:sldId id="291" r:id="rId16"/>
    <p:sldId id="289" r:id="rId17"/>
    <p:sldId id="282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en-US" sz="2500" b="1" u="sng" dirty="0" smtClean="0"/>
              <a:t>7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dirty="0" smtClean="0"/>
              <a:t>4</a:t>
            </a:r>
            <a:r>
              <a:rPr lang="ru-RU" sz="2500" dirty="0" smtClean="0"/>
              <a:t>:</a:t>
            </a:r>
          </a:p>
          <a:p>
            <a:pPr algn="ctr"/>
            <a:r>
              <a:rPr lang="en-US" sz="2500" dirty="0" smtClean="0"/>
              <a:t>View </a:t>
            </a:r>
            <a:r>
              <a:rPr lang="ru-RU" sz="2500" dirty="0" smtClean="0"/>
              <a:t>и работа с ними,</a:t>
            </a:r>
            <a:endParaRPr lang="en-US" sz="2500" dirty="0" smtClean="0"/>
          </a:p>
          <a:p>
            <a:pPr algn="ctr"/>
            <a:r>
              <a:rPr lang="ru-RU" sz="2500" dirty="0" smtClean="0"/>
              <a:t>взаимодействие </a:t>
            </a:r>
            <a:r>
              <a:rPr lang="en-US" sz="2500" dirty="0" smtClean="0"/>
              <a:t>View </a:t>
            </a:r>
            <a:r>
              <a:rPr lang="ru-RU" sz="2500" dirty="0" smtClean="0"/>
              <a:t>с </a:t>
            </a:r>
            <a:r>
              <a:rPr lang="en-US" sz="2500" smtClean="0"/>
              <a:t>Model</a:t>
            </a:r>
            <a:endParaRPr lang="ru-RU" sz="2500" dirty="0" smtClean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205979"/>
            <a:ext cx="3826768" cy="857250"/>
          </a:xfrm>
        </p:spPr>
        <p:txBody>
          <a:bodyPr/>
          <a:lstStyle/>
          <a:p>
            <a:r>
              <a:rPr lang="en-US" dirty="0" smtClean="0"/>
              <a:t>View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860032" y="98757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Элементы интерфейса (</a:t>
            </a:r>
            <a:r>
              <a:rPr lang="en-US" dirty="0" smtClean="0"/>
              <a:t>UI)</a:t>
            </a:r>
            <a:endParaRPr lang="ru-RU" dirty="0"/>
          </a:p>
        </p:txBody>
      </p:sp>
      <p:pic>
        <p:nvPicPr>
          <p:cNvPr id="4" name="Picture 4" descr="C:\Users\Администратор\Desktop\Без имени-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5646"/>
            <a:ext cx="6746468" cy="35031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122056"/>
            <a:ext cx="3268650" cy="25302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51520" y="267494"/>
            <a:ext cx="3960440" cy="93610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urier New" pitchFamily="49" charset="0"/>
                <a:cs typeface="Courier New" pitchFamily="49" charset="0"/>
              </a:rPr>
              <a:t>self::render(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app.view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...),</a:t>
            </a:r>
          </a:p>
          <a:p>
            <a:pPr algn="ctr"/>
            <a:r>
              <a:rPr lang="en-US" sz="1600" dirty="0">
                <a:latin typeface="Courier New" pitchFamily="49" charset="0"/>
                <a:cs typeface="Courier New" pitchFamily="49" charset="0"/>
              </a:rPr>
              <a:t>IOCore::render(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app.view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…),</a:t>
            </a:r>
          </a:p>
          <a:p>
            <a:pPr algn="ctr"/>
            <a:r>
              <a:rPr lang="en-US" sz="1600" dirty="0">
                <a:latin typeface="Courier New" pitchFamily="49" charset="0"/>
                <a:cs typeface="Courier New" pitchFamily="49" charset="0"/>
              </a:rPr>
              <a:t>IOCore::renderPlain(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app.view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…)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Соединительная линия уступом 10"/>
          <p:cNvCxnSpPr>
            <a:stCxn id="9" idx="3"/>
            <a:endCxn id="4" idx="0"/>
          </p:cNvCxnSpPr>
          <p:nvPr/>
        </p:nvCxnSpPr>
        <p:spPr>
          <a:xfrm flipH="1">
            <a:off x="3373234" y="735546"/>
            <a:ext cx="838726" cy="900100"/>
          </a:xfrm>
          <a:prstGeom prst="bentConnector4">
            <a:avLst>
              <a:gd name="adj1" fmla="val -26198"/>
              <a:gd name="adj2" fmla="val 76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5" idx="1"/>
          </p:cNvCxnSpPr>
          <p:nvPr/>
        </p:nvCxnSpPr>
        <p:spPr>
          <a:xfrm>
            <a:off x="4572000" y="3291830"/>
            <a:ext cx="1008112" cy="953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Кольцо 23"/>
          <p:cNvSpPr/>
          <p:nvPr/>
        </p:nvSpPr>
        <p:spPr>
          <a:xfrm>
            <a:off x="4355976" y="3147814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02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267494"/>
            <a:ext cx="3682752" cy="18722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рендера </a:t>
            </a:r>
            <a:r>
              <a:rPr lang="en-US" dirty="0" smtClean="0"/>
              <a:t>view </a:t>
            </a:r>
            <a:r>
              <a:rPr lang="ru-RU" dirty="0" smtClean="0"/>
              <a:t>через </a:t>
            </a:r>
            <a:r>
              <a:rPr lang="en-US" dirty="0" smtClean="0"/>
              <a:t>controller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6" y="-521"/>
            <a:ext cx="5007884" cy="51440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20072" y="2427734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Используя </a:t>
            </a:r>
            <a:r>
              <a:rPr lang="en-US" dirty="0" smtClean="0"/>
              <a:t>layout </a:t>
            </a:r>
            <a:r>
              <a:rPr lang="ru-RU" dirty="0" smtClean="0"/>
              <a:t>по умолчанию и функцию </a:t>
            </a:r>
            <a:r>
              <a:rPr lang="en-US" dirty="0" smtClean="0"/>
              <a:t>self::render()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Используя функцию смены </a:t>
            </a:r>
            <a:r>
              <a:rPr lang="en-US" dirty="0" smtClean="0"/>
              <a:t>layout </a:t>
            </a:r>
            <a:r>
              <a:rPr lang="ru-RU" dirty="0" smtClean="0"/>
              <a:t>на другой (</a:t>
            </a:r>
            <a:r>
              <a:rPr lang="en-US" dirty="0" smtClean="0"/>
              <a:t>self::setLayout()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и функцию </a:t>
            </a:r>
            <a:r>
              <a:rPr lang="en-US" dirty="0" smtClean="0"/>
              <a:t>self::render()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Используя функцию рендера с игнорированием </a:t>
            </a:r>
            <a:r>
              <a:rPr lang="en-US" dirty="0" smtClean="0"/>
              <a:t>layout (IOCore::renderPlain())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03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958" y="1028318"/>
            <a:ext cx="821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Используя функцию рендера с игнорированием </a:t>
            </a:r>
            <a:r>
              <a:rPr lang="en-US" dirty="0" smtClean="0"/>
              <a:t>layout (IOCore::renderPlain())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4958" y="205979"/>
            <a:ext cx="821408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Пример рендера </a:t>
            </a:r>
            <a:r>
              <a:rPr lang="en-US" dirty="0"/>
              <a:t>view </a:t>
            </a:r>
            <a:r>
              <a:rPr lang="ru-RU" dirty="0"/>
              <a:t>через </a:t>
            </a:r>
            <a:r>
              <a:rPr lang="en-US" dirty="0"/>
              <a:t>model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908" y="1635647"/>
            <a:ext cx="6416184" cy="35078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71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99592" y="1437866"/>
            <a:ext cx="3282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self::render(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$view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	$array_params</a:t>
            </a: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self</a:t>
            </a:r>
            <a:r>
              <a:rPr lang="da-DK" dirty="0" smtClean="0">
                <a:cs typeface="Courier New" pitchFamily="49" charset="0"/>
              </a:rPr>
              <a:t>::</a:t>
            </a:r>
            <a:r>
              <a:rPr lang="en-US" dirty="0" smtClean="0">
                <a:cs typeface="Courier New" pitchFamily="49" charset="0"/>
              </a:rPr>
              <a:t>render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076056" y="1114701"/>
            <a:ext cx="3282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Рендер </a:t>
            </a:r>
            <a:r>
              <a:rPr lang="en-US" dirty="0" smtClean="0"/>
              <a:t>view, </a:t>
            </a:r>
            <a:r>
              <a:rPr lang="ru-RU" dirty="0" smtClean="0"/>
              <a:t>встроенный в указанный </a:t>
            </a:r>
            <a:r>
              <a:rPr lang="en-US" dirty="0"/>
              <a:t>layout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880971" y="2211710"/>
            <a:ext cx="1672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т</a:t>
            </a:r>
            <a:r>
              <a:rPr lang="ru-RU" dirty="0" smtClean="0">
                <a:solidFill>
                  <a:srgbClr val="C00000"/>
                </a:solidFill>
              </a:rPr>
              <a:t>олько для </a:t>
            </a:r>
            <a:r>
              <a:rPr lang="en-US" dirty="0" smtClean="0">
                <a:solidFill>
                  <a:srgbClr val="C00000"/>
                </a:solidFill>
              </a:rPr>
              <a:t>controller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28" r="9043" b="51576"/>
          <a:stretch/>
        </p:blipFill>
        <p:spPr bwMode="auto">
          <a:xfrm>
            <a:off x="244430" y="3219822"/>
            <a:ext cx="8655141" cy="15928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68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0503" y="1227405"/>
            <a:ext cx="3282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IOCore::render(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$view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	$array_params</a:t>
            </a: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IOCore::</a:t>
            </a:r>
            <a:r>
              <a:rPr lang="en-US" dirty="0" smtClean="0">
                <a:cs typeface="Courier New" pitchFamily="49" charset="0"/>
              </a:rPr>
              <a:t>render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053884" y="1096456"/>
            <a:ext cx="351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Рендер </a:t>
            </a:r>
            <a:r>
              <a:rPr lang="en-US" dirty="0" smtClean="0"/>
              <a:t>view, </a:t>
            </a:r>
            <a:r>
              <a:rPr lang="ru-RU" dirty="0" smtClean="0"/>
              <a:t>встроенный в указанный </a:t>
            </a:r>
            <a:r>
              <a:rPr lang="en-US" dirty="0"/>
              <a:t>layout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629445" y="1923678"/>
            <a:ext cx="2363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р</a:t>
            </a:r>
            <a:r>
              <a:rPr lang="ru-RU" dirty="0" smtClean="0">
                <a:solidFill>
                  <a:srgbClr val="C00000"/>
                </a:solidFill>
              </a:rPr>
              <a:t>екомендуется только для </a:t>
            </a:r>
            <a:r>
              <a:rPr lang="en-US" dirty="0" smtClean="0">
                <a:solidFill>
                  <a:srgbClr val="C00000"/>
                </a:solidFill>
              </a:rPr>
              <a:t>model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2787925"/>
            <a:ext cx="7992888" cy="23607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76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87624" y="1446861"/>
            <a:ext cx="3282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self::setLayout(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$view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endParaRPr lang="da-DK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self</a:t>
            </a:r>
            <a:r>
              <a:rPr lang="da-DK" dirty="0" smtClean="0">
                <a:cs typeface="Courier New" pitchFamily="49" charset="0"/>
              </a:rPr>
              <a:t>::</a:t>
            </a:r>
            <a:r>
              <a:rPr lang="en-US" dirty="0" smtClean="0">
                <a:cs typeface="Courier New" pitchFamily="49" charset="0"/>
              </a:rPr>
              <a:t>setLayout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860032" y="1096456"/>
            <a:ext cx="3282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Принудительное указание </a:t>
            </a:r>
            <a:r>
              <a:rPr lang="en-US" dirty="0" smtClean="0"/>
              <a:t>layout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72812" y="2211710"/>
            <a:ext cx="1672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т</a:t>
            </a:r>
            <a:r>
              <a:rPr lang="ru-RU" dirty="0" smtClean="0">
                <a:solidFill>
                  <a:srgbClr val="C00000"/>
                </a:solidFill>
              </a:rPr>
              <a:t>олько для </a:t>
            </a:r>
            <a:r>
              <a:rPr lang="en-US" dirty="0" smtClean="0">
                <a:solidFill>
                  <a:srgbClr val="C00000"/>
                </a:solidFill>
              </a:rPr>
              <a:t>controller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64" b="28738"/>
          <a:stretch/>
        </p:blipFill>
        <p:spPr bwMode="auto">
          <a:xfrm>
            <a:off x="342864" y="3147814"/>
            <a:ext cx="8458272" cy="17374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86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753802" y="1883410"/>
            <a:ext cx="3138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IOCore::renderPlain(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$view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	$array_params</a:t>
            </a: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IOCore::</a:t>
            </a:r>
            <a:r>
              <a:rPr lang="en-US" dirty="0" smtClean="0">
                <a:cs typeface="Courier New" pitchFamily="49" charset="0"/>
              </a:rPr>
              <a:t>renderPlain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33607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753802" y="3218463"/>
            <a:ext cx="313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Рендер </a:t>
            </a:r>
            <a:r>
              <a:rPr lang="en-US" dirty="0" smtClean="0"/>
              <a:t>view, </a:t>
            </a:r>
            <a:r>
              <a:rPr lang="ru-RU" dirty="0" smtClean="0"/>
              <a:t>игнорируя указанный </a:t>
            </a:r>
            <a:r>
              <a:rPr lang="en-US" dirty="0"/>
              <a:t>layout</a:t>
            </a: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740" r="9250" b="9494"/>
          <a:stretch/>
        </p:blipFill>
        <p:spPr bwMode="auto">
          <a:xfrm>
            <a:off x="251521" y="3360738"/>
            <a:ext cx="5328591" cy="10112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603401"/>
            <a:ext cx="5328592" cy="14027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09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4529" y="1419622"/>
            <a:ext cx="65438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Создать </a:t>
            </a:r>
            <a:r>
              <a:rPr lang="en-US" sz="2000" dirty="0" smtClean="0"/>
              <a:t>View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Отобразить созданную </a:t>
            </a:r>
            <a:r>
              <a:rPr lang="en-US" sz="2000" dirty="0" smtClean="0"/>
              <a:t>View</a:t>
            </a:r>
            <a:r>
              <a:rPr lang="ru-RU" sz="2000" dirty="0" smtClean="0"/>
              <a:t>,</a:t>
            </a:r>
            <a:r>
              <a:rPr lang="en-US" sz="2000" dirty="0" smtClean="0"/>
              <a:t> </a:t>
            </a:r>
            <a:r>
              <a:rPr lang="ru-RU" sz="2000" dirty="0" smtClean="0"/>
              <a:t>используя функции </a:t>
            </a:r>
            <a:r>
              <a:rPr lang="en-US" sz="2000" dirty="0" smtClean="0"/>
              <a:t>self::render() </a:t>
            </a:r>
            <a:r>
              <a:rPr lang="ru-RU" sz="2000" dirty="0" smtClean="0"/>
              <a:t>и </a:t>
            </a:r>
            <a:r>
              <a:rPr lang="en-US" sz="2000" dirty="0" smtClean="0"/>
              <a:t>IOCore::renderPlain() </a:t>
            </a:r>
            <a:r>
              <a:rPr lang="ru-RU" sz="2000" dirty="0" smtClean="0"/>
              <a:t>в </a:t>
            </a:r>
            <a:r>
              <a:rPr lang="en-US" sz="2000" dirty="0" smtClean="0"/>
              <a:t>Controller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Отобразить созданную </a:t>
            </a:r>
            <a:r>
              <a:rPr lang="en-US" sz="2000" dirty="0" smtClean="0"/>
              <a:t>View</a:t>
            </a:r>
            <a:r>
              <a:rPr lang="ru-RU" sz="2000" dirty="0" smtClean="0"/>
              <a:t>, используя функции </a:t>
            </a:r>
            <a:r>
              <a:rPr lang="en-US" sz="2000" dirty="0" smtClean="0"/>
              <a:t>IOCore::render() </a:t>
            </a:r>
            <a:r>
              <a:rPr lang="ru-RU" sz="2000" dirty="0" smtClean="0"/>
              <a:t>и </a:t>
            </a:r>
            <a:r>
              <a:rPr lang="en-US" sz="2000" dirty="0" smtClean="0"/>
              <a:t>IOCore::renderPlain() </a:t>
            </a:r>
            <a:r>
              <a:rPr lang="ru-RU" sz="2000" dirty="0" smtClean="0"/>
              <a:t>в </a:t>
            </a:r>
            <a:r>
              <a:rPr lang="en-US" sz="2000" dirty="0" smtClean="0"/>
              <a:t>Model</a:t>
            </a:r>
            <a:endParaRPr lang="ru-RU" sz="2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Практика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smtClean="0"/>
              <a:t>управления версиями </a:t>
            </a:r>
            <a:r>
              <a:rPr lang="en-US" sz="2000" smtClean="0"/>
              <a:t>Mercurial </a:t>
            </a:r>
            <a:r>
              <a:rPr lang="en-US" sz="2000" dirty="0" smtClean="0"/>
              <a:t>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View </a:t>
            </a:r>
            <a:r>
              <a:rPr lang="ru-RU" sz="2000" b="1" dirty="0" smtClean="0"/>
              <a:t>и работа с ними, взаимодействие </a:t>
            </a:r>
            <a:r>
              <a:rPr lang="en-US" sz="2000" b="1" dirty="0" smtClean="0"/>
              <a:t>View </a:t>
            </a:r>
            <a:r>
              <a:rPr lang="ru-RU" sz="2000" b="1" dirty="0" smtClean="0"/>
              <a:t>с </a:t>
            </a:r>
            <a:r>
              <a:rPr lang="en-US" sz="2000" b="1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85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проекта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1372977" y="1849348"/>
            <a:ext cx="554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bin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5369" y="987574"/>
            <a:ext cx="9944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Project</a:t>
            </a:r>
            <a:endParaRPr lang="ru-RU" sz="2200" dirty="0"/>
          </a:p>
        </p:txBody>
      </p:sp>
      <p:sp>
        <p:nvSpPr>
          <p:cNvPr id="59" name="TextBox 58"/>
          <p:cNvSpPr txBox="1"/>
          <p:nvPr/>
        </p:nvSpPr>
        <p:spPr>
          <a:xfrm>
            <a:off x="755576" y="1418461"/>
            <a:ext cx="6142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app</a:t>
            </a:r>
            <a:endParaRPr lang="ru-RU" sz="2200" dirty="0"/>
          </a:p>
        </p:txBody>
      </p:sp>
      <p:sp>
        <p:nvSpPr>
          <p:cNvPr id="60" name="TextBox 59"/>
          <p:cNvSpPr txBox="1"/>
          <p:nvPr/>
        </p:nvSpPr>
        <p:spPr>
          <a:xfrm>
            <a:off x="3889841" y="1418457"/>
            <a:ext cx="842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cache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672865" y="1418457"/>
            <a:ext cx="1219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template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372976" y="2199516"/>
            <a:ext cx="7232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class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371557" y="2559556"/>
            <a:ext cx="12988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controller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70888" y="4359756"/>
            <a:ext cx="7379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view</a:t>
            </a:r>
            <a:endParaRPr lang="ru-RU" sz="22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370888" y="2919596"/>
            <a:ext cx="7037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</a:t>
            </a:r>
            <a:endParaRPr lang="ru-RU" sz="2200" dirty="0"/>
          </a:p>
        </p:txBody>
      </p:sp>
      <p:sp>
        <p:nvSpPr>
          <p:cNvPr id="66" name="TextBox 65"/>
          <p:cNvSpPr txBox="1"/>
          <p:nvPr/>
        </p:nvSpPr>
        <p:spPr>
          <a:xfrm>
            <a:off x="1370888" y="3279636"/>
            <a:ext cx="3978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67" name="TextBox 66"/>
          <p:cNvSpPr txBox="1"/>
          <p:nvPr/>
        </p:nvSpPr>
        <p:spPr>
          <a:xfrm>
            <a:off x="1370888" y="3639676"/>
            <a:ext cx="4603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lib</a:t>
            </a:r>
            <a:endParaRPr lang="ru-RU" sz="2200" dirty="0"/>
          </a:p>
        </p:txBody>
      </p:sp>
      <p:sp>
        <p:nvSpPr>
          <p:cNvPr id="75" name="TextBox 74"/>
          <p:cNvSpPr txBox="1"/>
          <p:nvPr/>
        </p:nvSpPr>
        <p:spPr>
          <a:xfrm>
            <a:off x="1370888" y="3999716"/>
            <a:ext cx="912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model</a:t>
            </a:r>
            <a:endParaRPr lang="ru-RU" sz="2200" dirty="0"/>
          </a:p>
        </p:txBody>
      </p:sp>
      <p:cxnSp>
        <p:nvCxnSpPr>
          <p:cNvPr id="77" name="Соединительная линия уступом 76"/>
          <p:cNvCxnSpPr>
            <a:stCxn id="59" idx="2"/>
            <a:endCxn id="56" idx="1"/>
          </p:cNvCxnSpPr>
          <p:nvPr/>
        </p:nvCxnSpPr>
        <p:spPr>
          <a:xfrm rot="16200000" flipH="1">
            <a:off x="1110122" y="1801937"/>
            <a:ext cx="215444" cy="31026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оединительная линия уступом 77"/>
          <p:cNvCxnSpPr>
            <a:stCxn id="59" idx="2"/>
            <a:endCxn id="62" idx="1"/>
          </p:cNvCxnSpPr>
          <p:nvPr/>
        </p:nvCxnSpPr>
        <p:spPr>
          <a:xfrm rot="16200000" flipH="1">
            <a:off x="935038" y="1977022"/>
            <a:ext cx="565612" cy="31026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stCxn id="59" idx="2"/>
            <a:endCxn id="63" idx="1"/>
          </p:cNvCxnSpPr>
          <p:nvPr/>
        </p:nvCxnSpPr>
        <p:spPr>
          <a:xfrm rot="16200000" flipH="1">
            <a:off x="754308" y="2157751"/>
            <a:ext cx="925652" cy="3088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Соединительная линия уступом 80"/>
          <p:cNvCxnSpPr>
            <a:stCxn id="59" idx="2"/>
            <a:endCxn id="65" idx="1"/>
          </p:cNvCxnSpPr>
          <p:nvPr/>
        </p:nvCxnSpPr>
        <p:spPr>
          <a:xfrm rot="16200000" flipH="1">
            <a:off x="573954" y="2338106"/>
            <a:ext cx="128569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Соединительная линия уступом 82"/>
          <p:cNvCxnSpPr>
            <a:stCxn id="59" idx="2"/>
            <a:endCxn id="66" idx="1"/>
          </p:cNvCxnSpPr>
          <p:nvPr/>
        </p:nvCxnSpPr>
        <p:spPr>
          <a:xfrm rot="16200000" flipH="1">
            <a:off x="393934" y="2518126"/>
            <a:ext cx="164573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stCxn id="59" idx="2"/>
            <a:endCxn id="67" idx="1"/>
          </p:cNvCxnSpPr>
          <p:nvPr/>
        </p:nvCxnSpPr>
        <p:spPr>
          <a:xfrm rot="16200000" flipH="1">
            <a:off x="213914" y="2698146"/>
            <a:ext cx="200577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Соединительная линия уступом 85"/>
          <p:cNvCxnSpPr>
            <a:stCxn id="59" idx="2"/>
            <a:endCxn id="75" idx="1"/>
          </p:cNvCxnSpPr>
          <p:nvPr/>
        </p:nvCxnSpPr>
        <p:spPr>
          <a:xfrm rot="16200000" flipH="1">
            <a:off x="33894" y="2878166"/>
            <a:ext cx="236581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Соединительная линия уступом 86"/>
          <p:cNvCxnSpPr>
            <a:stCxn id="59" idx="2"/>
            <a:endCxn id="64" idx="1"/>
          </p:cNvCxnSpPr>
          <p:nvPr/>
        </p:nvCxnSpPr>
        <p:spPr>
          <a:xfrm rot="16200000" flipH="1">
            <a:off x="-146126" y="3058186"/>
            <a:ext cx="272585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97193" y="4287748"/>
            <a:ext cx="9400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systpls</a:t>
            </a:r>
            <a:endParaRPr lang="en-US" sz="2200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3886928" y="1767468"/>
            <a:ext cx="11160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ckfinder</a:t>
            </a:r>
            <a:endParaRPr lang="en-US" sz="2200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3889841" y="2127508"/>
            <a:ext cx="5245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css</a:t>
            </a:r>
            <a:endParaRPr lang="en-US" sz="2200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3889841" y="2490591"/>
            <a:ext cx="11176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elFinder</a:t>
            </a:r>
            <a:endParaRPr lang="en-US" sz="22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3897193" y="2854007"/>
            <a:ext cx="651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files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897193" y="3207047"/>
            <a:ext cx="6615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icon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886928" y="3567668"/>
            <a:ext cx="607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img</a:t>
            </a:r>
            <a:endParaRPr lang="en-US" sz="2200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3889841" y="3926547"/>
            <a:ext cx="3626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js</a:t>
            </a:r>
            <a:endParaRPr lang="en-US" sz="2200" dirty="0" smtClean="0"/>
          </a:p>
        </p:txBody>
      </p:sp>
      <p:cxnSp>
        <p:nvCxnSpPr>
          <p:cNvPr id="100" name="Соединительная линия уступом 99"/>
          <p:cNvCxnSpPr>
            <a:stCxn id="58" idx="3"/>
            <a:endCxn id="60" idx="1"/>
          </p:cNvCxnSpPr>
          <p:nvPr/>
        </p:nvCxnSpPr>
        <p:spPr>
          <a:xfrm>
            <a:off x="1559808" y="1203018"/>
            <a:ext cx="2330033" cy="43088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Соединительная линия уступом 100"/>
          <p:cNvCxnSpPr>
            <a:stCxn id="58" idx="3"/>
            <a:endCxn id="90" idx="1"/>
          </p:cNvCxnSpPr>
          <p:nvPr/>
        </p:nvCxnSpPr>
        <p:spPr>
          <a:xfrm>
            <a:off x="1559808" y="1203018"/>
            <a:ext cx="2327120" cy="7798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Соединительная линия уступом 101"/>
          <p:cNvCxnSpPr>
            <a:stCxn id="58" idx="3"/>
            <a:endCxn id="92" idx="1"/>
          </p:cNvCxnSpPr>
          <p:nvPr/>
        </p:nvCxnSpPr>
        <p:spPr>
          <a:xfrm>
            <a:off x="1559808" y="1203018"/>
            <a:ext cx="2330033" cy="1139934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Соединительная линия уступом 102"/>
          <p:cNvCxnSpPr>
            <a:stCxn id="58" idx="3"/>
            <a:endCxn id="93" idx="1"/>
          </p:cNvCxnSpPr>
          <p:nvPr/>
        </p:nvCxnSpPr>
        <p:spPr>
          <a:xfrm>
            <a:off x="1559808" y="1203018"/>
            <a:ext cx="2330033" cy="1503017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Соединительная линия уступом 103"/>
          <p:cNvCxnSpPr>
            <a:stCxn id="58" idx="3"/>
            <a:endCxn id="95" idx="1"/>
          </p:cNvCxnSpPr>
          <p:nvPr/>
        </p:nvCxnSpPr>
        <p:spPr>
          <a:xfrm>
            <a:off x="1559808" y="1203018"/>
            <a:ext cx="2337385" cy="186643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Соединительная линия уступом 104"/>
          <p:cNvCxnSpPr>
            <a:stCxn id="58" idx="3"/>
            <a:endCxn id="96" idx="1"/>
          </p:cNvCxnSpPr>
          <p:nvPr/>
        </p:nvCxnSpPr>
        <p:spPr>
          <a:xfrm>
            <a:off x="1559808" y="1203018"/>
            <a:ext cx="2337385" cy="221947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Соединительная линия уступом 105"/>
          <p:cNvCxnSpPr>
            <a:stCxn id="58" idx="3"/>
            <a:endCxn id="98" idx="1"/>
          </p:cNvCxnSpPr>
          <p:nvPr/>
        </p:nvCxnSpPr>
        <p:spPr>
          <a:xfrm>
            <a:off x="1559808" y="1203018"/>
            <a:ext cx="2327120" cy="25800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оединительная линия уступом 106"/>
          <p:cNvCxnSpPr>
            <a:stCxn id="58" idx="3"/>
            <a:endCxn id="99" idx="1"/>
          </p:cNvCxnSpPr>
          <p:nvPr/>
        </p:nvCxnSpPr>
        <p:spPr>
          <a:xfrm>
            <a:off x="1559808" y="1203018"/>
            <a:ext cx="2330033" cy="293897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Соединительная линия уступом 107"/>
          <p:cNvCxnSpPr>
            <a:stCxn id="58" idx="3"/>
            <a:endCxn id="89" idx="1"/>
          </p:cNvCxnSpPr>
          <p:nvPr/>
        </p:nvCxnSpPr>
        <p:spPr>
          <a:xfrm>
            <a:off x="1559808" y="1203018"/>
            <a:ext cx="2337385" cy="3300174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6650582" y="1772985"/>
            <a:ext cx="1225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.</a:t>
            </a:r>
            <a:r>
              <a:rPr lang="en-US" sz="2200" dirty="0" err="1" smtClean="0"/>
              <a:t>htaccess</a:t>
            </a:r>
            <a:endParaRPr lang="en-US" sz="2200" dirty="0" smtClean="0"/>
          </a:p>
        </p:txBody>
      </p:sp>
      <p:sp>
        <p:nvSpPr>
          <p:cNvPr id="110" name="TextBox 109"/>
          <p:cNvSpPr txBox="1"/>
          <p:nvPr/>
        </p:nvSpPr>
        <p:spPr>
          <a:xfrm>
            <a:off x="6660232" y="2127507"/>
            <a:ext cx="12311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cron.php</a:t>
            </a:r>
            <a:endParaRPr lang="en-US" sz="2200" dirty="0" smtClean="0"/>
          </a:p>
        </p:txBody>
      </p:sp>
      <p:sp>
        <p:nvSpPr>
          <p:cNvPr id="111" name="TextBox 110"/>
          <p:cNvSpPr txBox="1"/>
          <p:nvPr/>
        </p:nvSpPr>
        <p:spPr>
          <a:xfrm>
            <a:off x="6660232" y="2473912"/>
            <a:ext cx="11766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conf.php</a:t>
            </a:r>
            <a:endParaRPr lang="en-US" sz="2200" dirty="0" smtClean="0"/>
          </a:p>
        </p:txBody>
      </p:sp>
      <p:sp>
        <p:nvSpPr>
          <p:cNvPr id="112" name="TextBox 111"/>
          <p:cNvSpPr txBox="1"/>
          <p:nvPr/>
        </p:nvSpPr>
        <p:spPr>
          <a:xfrm>
            <a:off x="6669979" y="2816809"/>
            <a:ext cx="1315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index.php</a:t>
            </a:r>
            <a:endParaRPr lang="en-US" sz="2200" dirty="0" smtClean="0"/>
          </a:p>
        </p:txBody>
      </p:sp>
      <p:sp>
        <p:nvSpPr>
          <p:cNvPr id="113" name="TextBox 112"/>
          <p:cNvSpPr txBox="1"/>
          <p:nvPr/>
        </p:nvSpPr>
        <p:spPr>
          <a:xfrm>
            <a:off x="6672865" y="3207046"/>
            <a:ext cx="14416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robots.php</a:t>
            </a:r>
            <a:endParaRPr lang="en-US" sz="2200" dirty="0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6672710" y="3567667"/>
            <a:ext cx="13353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error.html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660232" y="3926546"/>
            <a:ext cx="17286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mksymlink.sh</a:t>
            </a:r>
            <a:endParaRPr lang="ru-RU" sz="2200" dirty="0"/>
          </a:p>
        </p:txBody>
      </p:sp>
      <p:cxnSp>
        <p:nvCxnSpPr>
          <p:cNvPr id="116" name="Соединительная линия уступом 115"/>
          <p:cNvCxnSpPr>
            <a:stCxn id="58" idx="3"/>
            <a:endCxn id="61" idx="1"/>
          </p:cNvCxnSpPr>
          <p:nvPr/>
        </p:nvCxnSpPr>
        <p:spPr>
          <a:xfrm>
            <a:off x="1559808" y="1203018"/>
            <a:ext cx="5113057" cy="430883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Соединительная линия уступом 116"/>
          <p:cNvCxnSpPr>
            <a:stCxn id="58" idx="3"/>
            <a:endCxn id="109" idx="1"/>
          </p:cNvCxnSpPr>
          <p:nvPr/>
        </p:nvCxnSpPr>
        <p:spPr>
          <a:xfrm>
            <a:off x="1559808" y="1203018"/>
            <a:ext cx="5090774" cy="785411"/>
          </a:xfrm>
          <a:prstGeom prst="bentConnector3">
            <a:avLst>
              <a:gd name="adj1" fmla="val 930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Соединительная линия уступом 117"/>
          <p:cNvCxnSpPr>
            <a:stCxn id="58" idx="3"/>
            <a:endCxn id="110" idx="1"/>
          </p:cNvCxnSpPr>
          <p:nvPr/>
        </p:nvCxnSpPr>
        <p:spPr>
          <a:xfrm>
            <a:off x="1559808" y="1203018"/>
            <a:ext cx="5100424" cy="1139933"/>
          </a:xfrm>
          <a:prstGeom prst="bentConnector3">
            <a:avLst>
              <a:gd name="adj1" fmla="val 927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Соединительная линия уступом 118"/>
          <p:cNvCxnSpPr>
            <a:stCxn id="58" idx="3"/>
            <a:endCxn id="111" idx="1"/>
          </p:cNvCxnSpPr>
          <p:nvPr/>
        </p:nvCxnSpPr>
        <p:spPr>
          <a:xfrm>
            <a:off x="1559808" y="1203018"/>
            <a:ext cx="5100424" cy="1486338"/>
          </a:xfrm>
          <a:prstGeom prst="bentConnector3">
            <a:avLst>
              <a:gd name="adj1" fmla="val 929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Соединительная линия уступом 119"/>
          <p:cNvCxnSpPr>
            <a:stCxn id="58" idx="3"/>
            <a:endCxn id="112" idx="1"/>
          </p:cNvCxnSpPr>
          <p:nvPr/>
        </p:nvCxnSpPr>
        <p:spPr>
          <a:xfrm>
            <a:off x="1559808" y="1203018"/>
            <a:ext cx="5110171" cy="1829235"/>
          </a:xfrm>
          <a:prstGeom prst="bentConnector3">
            <a:avLst>
              <a:gd name="adj1" fmla="val 927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Соединительная линия уступом 120"/>
          <p:cNvCxnSpPr>
            <a:stCxn id="58" idx="3"/>
            <a:endCxn id="113" idx="1"/>
          </p:cNvCxnSpPr>
          <p:nvPr/>
        </p:nvCxnSpPr>
        <p:spPr>
          <a:xfrm>
            <a:off x="1559808" y="1203018"/>
            <a:ext cx="5113057" cy="2219472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Соединительная линия уступом 121"/>
          <p:cNvCxnSpPr>
            <a:stCxn id="58" idx="3"/>
            <a:endCxn id="114" idx="1"/>
          </p:cNvCxnSpPr>
          <p:nvPr/>
        </p:nvCxnSpPr>
        <p:spPr>
          <a:xfrm>
            <a:off x="1559808" y="1203018"/>
            <a:ext cx="5112902" cy="2580093"/>
          </a:xfrm>
          <a:prstGeom prst="bentConnector3">
            <a:avLst>
              <a:gd name="adj1" fmla="val 926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Соединительная линия уступом 122"/>
          <p:cNvCxnSpPr>
            <a:stCxn id="58" idx="3"/>
            <a:endCxn id="115" idx="1"/>
          </p:cNvCxnSpPr>
          <p:nvPr/>
        </p:nvCxnSpPr>
        <p:spPr>
          <a:xfrm>
            <a:off x="1559808" y="1203018"/>
            <a:ext cx="5100424" cy="2938972"/>
          </a:xfrm>
          <a:prstGeom prst="bentConnector3">
            <a:avLst>
              <a:gd name="adj1" fmla="val 92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Соединительная линия уступом 123"/>
          <p:cNvCxnSpPr>
            <a:stCxn id="58" idx="3"/>
            <a:endCxn id="59" idx="3"/>
          </p:cNvCxnSpPr>
          <p:nvPr/>
        </p:nvCxnSpPr>
        <p:spPr>
          <a:xfrm flipH="1">
            <a:off x="1369847" y="1203018"/>
            <a:ext cx="189961" cy="430887"/>
          </a:xfrm>
          <a:prstGeom prst="bentConnector3">
            <a:avLst>
              <a:gd name="adj1" fmla="val -1203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1369200" y="4712613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i.php</a:t>
            </a:r>
            <a:endParaRPr lang="ru-RU" sz="2200" dirty="0"/>
          </a:p>
        </p:txBody>
      </p:sp>
      <p:cxnSp>
        <p:nvCxnSpPr>
          <p:cNvPr id="126" name="Соединительная линия уступом 125"/>
          <p:cNvCxnSpPr>
            <a:stCxn id="59" idx="2"/>
            <a:endCxn id="125" idx="1"/>
          </p:cNvCxnSpPr>
          <p:nvPr/>
        </p:nvCxnSpPr>
        <p:spPr>
          <a:xfrm rot="16200000" flipH="1">
            <a:off x="-323398" y="3235458"/>
            <a:ext cx="3078709" cy="30648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9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8374" y="2558710"/>
            <a:ext cx="6575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App</a:t>
            </a:r>
            <a:endParaRPr lang="ru-RU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729700" y="1154817"/>
            <a:ext cx="13631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Controller</a:t>
            </a:r>
            <a:endParaRPr lang="ru-RU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1729700" y="1657712"/>
            <a:ext cx="7665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Class</a:t>
            </a:r>
            <a:endParaRPr lang="ru-RU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1729700" y="2162929"/>
            <a:ext cx="9460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Model</a:t>
            </a:r>
            <a:endParaRPr lang="ru-RU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1729700" y="2666985"/>
            <a:ext cx="7716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View</a:t>
            </a:r>
            <a:endParaRPr lang="ru-RU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1729700" y="3459073"/>
            <a:ext cx="5629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Bin</a:t>
            </a:r>
            <a:endParaRPr lang="ru-RU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1729700" y="3963129"/>
            <a:ext cx="7342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Cron</a:t>
            </a:r>
            <a:endParaRPr lang="ru-RU" sz="2200" dirty="0"/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1076681" y="1154817"/>
            <a:ext cx="509003" cy="3239199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273251" y="1154817"/>
            <a:ext cx="21888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Обработчик</a:t>
            </a:r>
            <a:r>
              <a:rPr lang="en-US" sz="2200" dirty="0" smtClean="0"/>
              <a:t> URL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77436" y="1657711"/>
            <a:ext cx="36735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Структура таблиц баз данных</a:t>
            </a:r>
            <a:endParaRPr lang="ru-RU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3273251" y="2162929"/>
            <a:ext cx="2294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Логика (функции)</a:t>
            </a:r>
            <a:endParaRPr lang="ru-RU" sz="2200" dirty="0"/>
          </a:p>
        </p:txBody>
      </p:sp>
      <p:sp>
        <p:nvSpPr>
          <p:cNvPr id="24" name="TextBox 23"/>
          <p:cNvSpPr txBox="1"/>
          <p:nvPr/>
        </p:nvSpPr>
        <p:spPr>
          <a:xfrm>
            <a:off x="3273251" y="2666984"/>
            <a:ext cx="33379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Элементы интерфейса </a:t>
            </a:r>
            <a:r>
              <a:rPr lang="en-US" sz="2200" dirty="0" smtClean="0"/>
              <a:t>(UI)</a:t>
            </a:r>
            <a:endParaRPr lang="ru-RU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3273250" y="3459073"/>
            <a:ext cx="56912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Внешние скрипты (запускаемые в терминале)</a:t>
            </a:r>
            <a:endParaRPr lang="ru-RU" sz="2200" dirty="0"/>
          </a:p>
        </p:txBody>
      </p:sp>
      <p:sp>
        <p:nvSpPr>
          <p:cNvPr id="26" name="TextBox 25"/>
          <p:cNvSpPr txBox="1"/>
          <p:nvPr/>
        </p:nvSpPr>
        <p:spPr>
          <a:xfrm>
            <a:off x="3241868" y="3962549"/>
            <a:ext cx="50044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/>
              <a:t>П</a:t>
            </a:r>
            <a:r>
              <a:rPr lang="ru-RU" sz="2200" dirty="0" smtClean="0"/>
              <a:t>овторяемые скрипты, выполняющиеся</a:t>
            </a:r>
          </a:p>
          <a:p>
            <a:r>
              <a:rPr lang="ru-RU" sz="2200" dirty="0" smtClean="0"/>
              <a:t>в фоне (для планировщика задач)</a:t>
            </a:r>
            <a:endParaRPr lang="ru-RU" sz="22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835696" y="3291830"/>
            <a:ext cx="6552728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9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dirty="0" smtClean="0"/>
              <a:t>Доступ к участкам проекта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21706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91153" y="1131590"/>
            <a:ext cx="6142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a</a:t>
            </a:r>
            <a:r>
              <a:rPr lang="en-US" sz="2200" dirty="0" smtClean="0"/>
              <a:t>pp</a:t>
            </a:r>
          </a:p>
          <a:p>
            <a:pPr algn="ctr"/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21" name="TextBox 20"/>
          <p:cNvSpPr txBox="1"/>
          <p:nvPr/>
        </p:nvSpPr>
        <p:spPr>
          <a:xfrm>
            <a:off x="467544" y="2069435"/>
            <a:ext cx="146149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com</a:t>
            </a:r>
          </a:p>
          <a:p>
            <a:pPr algn="ctr"/>
            <a:r>
              <a:rPr lang="en-US" sz="2200" dirty="0" err="1" smtClean="0"/>
              <a:t>com.notice</a:t>
            </a:r>
            <a:endParaRPr lang="en-US" sz="2200" dirty="0" smtClean="0"/>
          </a:p>
          <a:p>
            <a:pPr algn="ctr"/>
            <a:r>
              <a:rPr lang="en-US" sz="2200" dirty="0" err="1" smtClean="0"/>
              <a:t>crm</a:t>
            </a:r>
            <a:endParaRPr lang="en-US" sz="2200" dirty="0" smtClean="0"/>
          </a:p>
          <a:p>
            <a:pPr algn="ctr"/>
            <a:r>
              <a:rPr lang="en-US" sz="2200" dirty="0" smtClean="0"/>
              <a:t>ticket</a:t>
            </a:r>
          </a:p>
          <a:p>
            <a:pPr algn="ctr"/>
            <a:r>
              <a:rPr lang="en-US" sz="2200" dirty="0" err="1" smtClean="0"/>
              <a:t>bmc.trade</a:t>
            </a:r>
            <a:endParaRPr lang="en-US" sz="2200" dirty="0" smtClean="0"/>
          </a:p>
          <a:p>
            <a:pPr algn="ctr"/>
            <a:r>
              <a:rPr lang="en-US" sz="2200" dirty="0" smtClean="0"/>
              <a:t>…</a:t>
            </a:r>
            <a:endParaRPr lang="ru-RU" sz="22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87350" y="1995686"/>
            <a:ext cx="1231106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Кольцо 23"/>
          <p:cNvSpPr/>
          <p:nvPr/>
        </p:nvSpPr>
        <p:spPr>
          <a:xfrm>
            <a:off x="207305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0574" y="2161767"/>
            <a:ext cx="129881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controller</a:t>
            </a:r>
          </a:p>
          <a:p>
            <a:pPr algn="ctr"/>
            <a:r>
              <a:rPr lang="en-US" sz="2200" dirty="0" smtClean="0"/>
              <a:t>class</a:t>
            </a:r>
          </a:p>
          <a:p>
            <a:pPr algn="ctr"/>
            <a:r>
              <a:rPr lang="en-US" sz="2200" dirty="0" smtClean="0"/>
              <a:t>model</a:t>
            </a:r>
          </a:p>
          <a:p>
            <a:pPr algn="ctr"/>
            <a:r>
              <a:rPr lang="en-US" sz="2200" dirty="0" smtClean="0"/>
              <a:t>view</a:t>
            </a:r>
            <a:endParaRPr lang="ru-RU" sz="22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707904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Кольцо 26"/>
          <p:cNvSpPr/>
          <p:nvPr/>
        </p:nvSpPr>
        <p:spPr>
          <a:xfrm>
            <a:off x="3563888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30590" y="1823212"/>
            <a:ext cx="180998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0" dirty="0" smtClean="0"/>
              <a:t>папка</a:t>
            </a:r>
          </a:p>
          <a:p>
            <a:pPr algn="ctr"/>
            <a:r>
              <a:rPr lang="ru-RU" sz="2200" dirty="0" smtClean="0"/>
              <a:t>или</a:t>
            </a:r>
          </a:p>
          <a:p>
            <a:pPr algn="ctr"/>
            <a:r>
              <a:rPr lang="ru-RU" sz="2200" dirty="0" smtClean="0"/>
              <a:t>папки</a:t>
            </a:r>
          </a:p>
          <a:p>
            <a:pPr algn="ctr"/>
            <a:r>
              <a:rPr lang="ru-RU" sz="2200" dirty="0" smtClean="0"/>
              <a:t>разделяемые</a:t>
            </a:r>
          </a:p>
          <a:p>
            <a:pPr algn="ctr"/>
            <a:r>
              <a:rPr lang="ru-RU" sz="2200" dirty="0" smtClean="0"/>
              <a:t>точкой</a:t>
            </a:r>
            <a:endParaRPr lang="ru-RU" sz="22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77480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Кольцо 29"/>
          <p:cNvSpPr/>
          <p:nvPr/>
        </p:nvSpPr>
        <p:spPr>
          <a:xfrm>
            <a:off x="563079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90830" y="2331043"/>
            <a:ext cx="1015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имя файла</a:t>
            </a:r>
            <a:endParaRPr lang="ru-RU" sz="22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723629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Кольцо 32"/>
          <p:cNvSpPr/>
          <p:nvPr/>
        </p:nvSpPr>
        <p:spPr>
          <a:xfrm>
            <a:off x="709228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80312" y="2331042"/>
            <a:ext cx="13035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/>
              <a:t>и</a:t>
            </a:r>
            <a:r>
              <a:rPr lang="ru-RU" sz="2200" dirty="0" smtClean="0"/>
              <a:t>мя функции</a:t>
            </a:r>
            <a:endParaRPr lang="ru-RU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7454161" y="1131590"/>
            <a:ext cx="1155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олько для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class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model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91780" y="4227934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app.model.hello.world</a:t>
            </a:r>
            <a:endParaRPr lang="en-US" dirty="0" smtClean="0"/>
          </a:p>
          <a:p>
            <a:pPr algn="ctr"/>
            <a:r>
              <a:rPr lang="en-US" dirty="0" smtClean="0"/>
              <a:t>com.class.cms.widgets.dbsearch2</a:t>
            </a:r>
          </a:p>
          <a:p>
            <a:pPr algn="ctr"/>
            <a:r>
              <a:rPr lang="en-US" dirty="0" err="1" smtClean="0"/>
              <a:t>io.view.global.anyfile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4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Элементы интерфейса </a:t>
            </a:r>
            <a:r>
              <a:rPr lang="en-US" dirty="0"/>
              <a:t>(UI)</a:t>
            </a:r>
            <a:endParaRPr lang="ru-RU" dirty="0"/>
          </a:p>
        </p:txBody>
      </p:sp>
      <p:pic>
        <p:nvPicPr>
          <p:cNvPr id="17" name="Picture 4" descr="C:\Users\Администратор\Desktop\Без имени-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766" y="1640391"/>
            <a:ext cx="6746468" cy="35031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99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Логика (функции)</a:t>
            </a:r>
            <a:endParaRPr lang="ru-RU" dirty="0"/>
          </a:p>
        </p:txBody>
      </p:sp>
      <p:pic>
        <p:nvPicPr>
          <p:cNvPr id="5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28" y="2427734"/>
            <a:ext cx="2418536" cy="18722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пикчи\Без имени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197" y="3651870"/>
            <a:ext cx="27246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8956" y="1637801"/>
            <a:ext cx="2104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AJAX POST Request</a:t>
            </a:r>
          </a:p>
          <a:p>
            <a:pPr algn="ctr"/>
            <a:r>
              <a:rPr lang="en-US" dirty="0" smtClean="0"/>
              <a:t>app.model.test1.abc</a:t>
            </a:r>
            <a:endParaRPr lang="ru-RU" dirty="0"/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97583"/>
            <a:ext cx="2799807" cy="34459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12" y="1697583"/>
            <a:ext cx="2308040" cy="178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444212" y="3147814"/>
            <a:ext cx="2304256" cy="3326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Запрос успешно обработан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310061" y="1268469"/>
            <a:ext cx="2576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Success or Failed Request</a:t>
            </a:r>
            <a:endParaRPr lang="ru-RU" dirty="0"/>
          </a:p>
        </p:txBody>
      </p:sp>
      <p:pic>
        <p:nvPicPr>
          <p:cNvPr id="12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240" y="3605606"/>
            <a:ext cx="1803988" cy="13964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6696240" y="4659981"/>
            <a:ext cx="1800200" cy="3383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Произошла ошибка</a:t>
            </a:r>
            <a:endParaRPr lang="ru-RU" sz="1400" dirty="0" smtClean="0"/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>
            <a:off x="1907704" y="3651870"/>
            <a:ext cx="1872208" cy="1008110"/>
          </a:xfrm>
          <a:prstGeom prst="bentConnector3">
            <a:avLst>
              <a:gd name="adj1" fmla="val 2581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34" idx="6"/>
          </p:cNvCxnSpPr>
          <p:nvPr/>
        </p:nvCxnSpPr>
        <p:spPr>
          <a:xfrm>
            <a:off x="5436096" y="4734022"/>
            <a:ext cx="1260144" cy="951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34" idx="7"/>
          </p:cNvCxnSpPr>
          <p:nvPr/>
        </p:nvCxnSpPr>
        <p:spPr>
          <a:xfrm flipV="1">
            <a:off x="5393915" y="3314156"/>
            <a:ext cx="1050297" cy="132663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Кольцо 33"/>
          <p:cNvSpPr/>
          <p:nvPr/>
        </p:nvSpPr>
        <p:spPr>
          <a:xfrm>
            <a:off x="5148064" y="4602167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56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5" y="311764"/>
            <a:ext cx="978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URL GET</a:t>
            </a:r>
          </a:p>
          <a:p>
            <a:pPr algn="ctr"/>
            <a:r>
              <a:rPr lang="en-US" dirty="0" smtClean="0"/>
              <a:t>Request</a:t>
            </a:r>
            <a:endParaRPr lang="ru-RU" dirty="0"/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0089"/>
            <a:ext cx="3015831" cy="37117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C:\Users\Администратор\Desktop\Без имени-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07"/>
          <a:stretch/>
        </p:blipFill>
        <p:spPr bwMode="auto">
          <a:xfrm>
            <a:off x="1594030" y="215830"/>
            <a:ext cx="7133715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034191" y="655274"/>
            <a:ext cx="4588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http://site.kz/entity/app.model.test1.abc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67368" y="1676477"/>
            <a:ext cx="20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Return HTML Result</a:t>
            </a:r>
            <a:endParaRPr lang="ru-RU" dirty="0"/>
          </a:p>
        </p:txBody>
      </p:sp>
      <p:cxnSp>
        <p:nvCxnSpPr>
          <p:cNvPr id="14" name="Соединительная линия уступом 13"/>
          <p:cNvCxnSpPr>
            <a:stCxn id="16" idx="2"/>
            <a:endCxn id="1028" idx="0"/>
          </p:cNvCxnSpPr>
          <p:nvPr/>
        </p:nvCxnSpPr>
        <p:spPr>
          <a:xfrm rot="5400000">
            <a:off x="3146373" y="-584427"/>
            <a:ext cx="376059" cy="3652972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>
            <a:endCxn id="12" idx="1"/>
          </p:cNvCxnSpPr>
          <p:nvPr/>
        </p:nvCxnSpPr>
        <p:spPr>
          <a:xfrm flipV="1">
            <a:off x="2411760" y="3387200"/>
            <a:ext cx="2749129" cy="1344791"/>
          </a:xfrm>
          <a:prstGeom prst="bentConnector3">
            <a:avLst>
              <a:gd name="adj1" fmla="val 57559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Кольцо 41"/>
          <p:cNvSpPr/>
          <p:nvPr/>
        </p:nvSpPr>
        <p:spPr>
          <a:xfrm>
            <a:off x="2123728" y="4587829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2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889" y="2122056"/>
            <a:ext cx="3268650" cy="25302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4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566</TotalTime>
  <Words>450</Words>
  <Application>Microsoft Office PowerPoint</Application>
  <PresentationFormat>Экран (16:9)</PresentationFormat>
  <Paragraphs>140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Структура проекта</vt:lpstr>
      <vt:lpstr>Логика</vt:lpstr>
      <vt:lpstr>Доступ к участкам проекта</vt:lpstr>
      <vt:lpstr>View</vt:lpstr>
      <vt:lpstr>Model</vt:lpstr>
      <vt:lpstr>Презентация PowerPoint</vt:lpstr>
      <vt:lpstr>View</vt:lpstr>
      <vt:lpstr>Пример рендера view через controller</vt:lpstr>
      <vt:lpstr>Презентация PowerPoint</vt:lpstr>
      <vt:lpstr>Функция self::render()</vt:lpstr>
      <vt:lpstr>Функция IOCore::render()</vt:lpstr>
      <vt:lpstr>Функция self::setLayout()</vt:lpstr>
      <vt:lpstr>Функция IOCore::renderPlain()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157</cp:revision>
  <dcterms:created xsi:type="dcterms:W3CDTF">2018-01-03T03:29:07Z</dcterms:created>
  <dcterms:modified xsi:type="dcterms:W3CDTF">2018-02-15T10:36:04Z</dcterms:modified>
</cp:coreProperties>
</file>